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41"/>
  </p:notesMasterIdLst>
  <p:sldIdLst>
    <p:sldId id="256" r:id="rId3"/>
    <p:sldId id="296" r:id="rId4"/>
    <p:sldId id="294" r:id="rId5"/>
    <p:sldId id="259" r:id="rId6"/>
    <p:sldId id="273" r:id="rId7"/>
    <p:sldId id="274" r:id="rId8"/>
    <p:sldId id="260" r:id="rId9"/>
    <p:sldId id="279" r:id="rId10"/>
    <p:sldId id="278" r:id="rId11"/>
    <p:sldId id="277" r:id="rId12"/>
    <p:sldId id="276" r:id="rId13"/>
    <p:sldId id="280" r:id="rId14"/>
    <p:sldId id="275" r:id="rId15"/>
    <p:sldId id="261" r:id="rId16"/>
    <p:sldId id="281" r:id="rId17"/>
    <p:sldId id="282" r:id="rId18"/>
    <p:sldId id="285" r:id="rId19"/>
    <p:sldId id="270" r:id="rId20"/>
    <p:sldId id="262" r:id="rId21"/>
    <p:sldId id="288" r:id="rId22"/>
    <p:sldId id="287" r:id="rId23"/>
    <p:sldId id="286" r:id="rId24"/>
    <p:sldId id="265" r:id="rId25"/>
    <p:sldId id="289" r:id="rId26"/>
    <p:sldId id="257" r:id="rId27"/>
    <p:sldId id="271" r:id="rId28"/>
    <p:sldId id="264" r:id="rId29"/>
    <p:sldId id="263" r:id="rId30"/>
    <p:sldId id="266" r:id="rId31"/>
    <p:sldId id="290" r:id="rId32"/>
    <p:sldId id="267" r:id="rId33"/>
    <p:sldId id="291" r:id="rId34"/>
    <p:sldId id="268" r:id="rId35"/>
    <p:sldId id="272" r:id="rId36"/>
    <p:sldId id="292" r:id="rId37"/>
    <p:sldId id="293" r:id="rId38"/>
    <p:sldId id="269" r:id="rId39"/>
    <p:sldId id="29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0665AB-F6EB-42D8-AE4F-FF998E92CFF1}" v="130" dt="2019-07-19T03:12:06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7" autoAdjust="0"/>
    <p:restoredTop sz="79508" autoAdjust="0"/>
  </p:normalViewPr>
  <p:slideViewPr>
    <p:cSldViewPr snapToGrid="0">
      <p:cViewPr>
        <p:scale>
          <a:sx n="80" d="100"/>
          <a:sy n="80" d="100"/>
        </p:scale>
        <p:origin x="1386" y="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21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82CB-11E4-4131-A4B2-7ADE40A9F8D7}" type="datetimeFigureOut">
              <a:rPr lang="en-US" smtClean="0"/>
              <a:t>7/16/19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151A-A1CD-4445-8EC2-5767EAB3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breadboards-for-beginners?view=al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759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147" TargetMode="External"/><Relationship Id="rId5" Type="http://schemas.openxmlformats.org/officeDocument/2006/relationships/hyperlink" Target="https://www.adafruit.com/product/152" TargetMode="External"/><Relationship Id="rId4" Type="http://schemas.openxmlformats.org/officeDocument/2006/relationships/hyperlink" Target="https://www.adafruit.com/product/1311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al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types-of-resistor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ild-electronic-circuits.com/ohms-law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Flashing-LED-using-555-Timer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centuryradios.com/schematic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witching-Regulated-temperature-protection-Alligator/dp/B07JQXQ8S5/ref=sr_1_3?keywords=benchtop+power+supplies&amp;qid=1562542434&amp;s=gateway&amp;sr=8-3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2011" TargetMode="External"/><Relationship Id="rId5" Type="http://schemas.openxmlformats.org/officeDocument/2006/relationships/hyperlink" Target="https://www.amazon.com/dp/B00P936188/ref=psdc_2407761011_t1_B00VH8ZW02" TargetMode="External"/><Relationship Id="rId4" Type="http://schemas.openxmlformats.org/officeDocument/2006/relationships/hyperlink" Target="https://www.amazon.com/BMOUO-Universal-Regulated-Switching-Computer/dp/B01EWG6YT8/ref=sr_1_3?keywords=led+power+supplies&amp;qid=1562542641&amp;s=gateway&amp;sr=8-3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</a:t>
            </a:r>
            <a:r>
              <a:rPr lang="en-US" baseline="0" dirty="0"/>
              <a:t> yourself</a:t>
            </a:r>
          </a:p>
          <a:p>
            <a:endParaRPr lang="en-US" baseline="0" dirty="0"/>
          </a:p>
          <a:p>
            <a:r>
              <a:rPr lang="en-US" baseline="0" dirty="0"/>
              <a:t>Microsoft MVP</a:t>
            </a:r>
          </a:p>
          <a:p>
            <a:endParaRPr lang="en-US" baseline="0" dirty="0"/>
          </a:p>
          <a:p>
            <a:r>
              <a:rPr lang="en-US" baseline="0" dirty="0" err="1"/>
              <a:t>Hackster</a:t>
            </a:r>
            <a:r>
              <a:rPr lang="en-US" baseline="0" dirty="0"/>
              <a:t>-DFW part of hackster.io and ambassador</a:t>
            </a:r>
          </a:p>
          <a:p>
            <a:endParaRPr lang="en-US" baseline="0" dirty="0"/>
          </a:p>
          <a:p>
            <a:r>
              <a:rPr lang="en-US" baseline="0" dirty="0"/>
              <a:t>Mention </a:t>
            </a:r>
            <a:r>
              <a:rPr lang="en-US" baseline="0" dirty="0" err="1"/>
              <a:t>youtube</a:t>
            </a:r>
            <a:r>
              <a:rPr lang="en-US" baseline="0" dirty="0"/>
              <a:t> series</a:t>
            </a:r>
          </a:p>
          <a:p>
            <a:endParaRPr lang="en-US" baseline="0" dirty="0"/>
          </a:p>
          <a:p>
            <a:r>
              <a:rPr lang="en-US" baseline="0" dirty="0"/>
              <a:t>When I get done with this, come find me.  I will have this handy to show and play with.</a:t>
            </a:r>
          </a:p>
          <a:p>
            <a:endParaRPr lang="en-US" baseline="0" dirty="0"/>
          </a:p>
          <a:p>
            <a:r>
              <a:rPr lang="en-US" baseline="0" dirty="0"/>
              <a:t>Q: How many programmers does it take to change a light bulb?</a:t>
            </a:r>
          </a:p>
          <a:p>
            <a:r>
              <a:rPr lang="en-US" baseline="0" dirty="0"/>
              <a:t>A: 0 as it is a hardware problem.</a:t>
            </a:r>
          </a:p>
          <a:p>
            <a:endParaRPr lang="en-US" baseline="0" dirty="0"/>
          </a:p>
          <a:p>
            <a:r>
              <a:rPr lang="en-US" baseline="0" dirty="0"/>
              <a:t>Since our light is out we are </a:t>
            </a:r>
            <a:r>
              <a:rPr lang="en-US" baseline="0" dirty="0" err="1"/>
              <a:t>sorta</a:t>
            </a:r>
            <a:r>
              <a:rPr lang="en-US" baseline="0" dirty="0"/>
              <a:t> now left in the dark.  Who like being the dark?</a:t>
            </a:r>
          </a:p>
          <a:p>
            <a:endParaRPr lang="en-US" baseline="0" dirty="0"/>
          </a:p>
          <a:p>
            <a:r>
              <a:rPr lang="en-US" baseline="0" dirty="0"/>
              <a:t>Not me, so lets change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Possible demo of the things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Images and reference: </a:t>
            </a:r>
            <a:r>
              <a:rPr lang="en-US" dirty="0">
                <a:hlinkClick r:id="rId3"/>
              </a:rPr>
              <a:t>https://learn.adafruit.com/breadboards-for-beginners?view=all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0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https://www.adafruit.com/product/759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r>
              <a:rPr lang="en-US" dirty="0">
                <a:hlinkClick r:id="rId4"/>
              </a:rPr>
              <a:t>https://www.adafruit.com/product/1311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r>
              <a:rPr lang="en-US" dirty="0">
                <a:hlinkClick r:id="rId5"/>
              </a:rPr>
              <a:t>https://www.adafruit.com/product/152</a:t>
            </a:r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r>
              <a:rPr lang="en-US" dirty="0">
                <a:hlinkClick r:id="rId6"/>
              </a:rPr>
              <a:t>https://www.adafruit.com/product/147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3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64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22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8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https://learn.sparkfun.com/tutorials/resistors/types-of-resistors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5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76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Make your own resistor</a:t>
            </a:r>
          </a:p>
          <a:p>
            <a:r>
              <a:rPr lang="en-US" dirty="0"/>
              <a:t>Series </a:t>
            </a:r>
          </a:p>
          <a:p>
            <a:r>
              <a:rPr lang="en-US" dirty="0"/>
              <a:t>Parallel</a:t>
            </a:r>
          </a:p>
          <a:p>
            <a:endParaRPr lang="en-US" dirty="0"/>
          </a:p>
          <a:p>
            <a:r>
              <a:rPr lang="en-US" dirty="0"/>
              <a:t>Use Multimeter to show Resistance.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2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6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1BC4C-DBBA-1A46-BD21-33C27A8934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2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0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1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6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https://www.build-electronic-circuits.com/ohms-law/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what that “magic smoke is</a:t>
            </a:r>
            <a:r>
              <a:rPr lang="en-US" baseline="0" dirty="0"/>
              <a:t> made out of”</a:t>
            </a:r>
          </a:p>
          <a:p>
            <a:endParaRPr lang="en-US" dirty="0"/>
          </a:p>
          <a:p>
            <a:r>
              <a:rPr lang="en-US" dirty="0"/>
              <a:t>Voltage</a:t>
            </a:r>
          </a:p>
          <a:p>
            <a:r>
              <a:rPr lang="en-US" dirty="0"/>
              <a:t>Current</a:t>
            </a:r>
          </a:p>
          <a:p>
            <a:r>
              <a:rPr lang="en-US" dirty="0"/>
              <a:t>Conductors</a:t>
            </a:r>
          </a:p>
          <a:p>
            <a:endParaRPr lang="en-US" dirty="0"/>
          </a:p>
          <a:p>
            <a:r>
              <a:rPr lang="en-US" dirty="0"/>
              <a:t>How they relate</a:t>
            </a:r>
          </a:p>
          <a:p>
            <a:endParaRPr lang="en-US" dirty="0"/>
          </a:p>
          <a:p>
            <a:r>
              <a:rPr lang="en-US" dirty="0"/>
              <a:t>AC vs. DC</a:t>
            </a:r>
          </a:p>
          <a:p>
            <a:endParaRPr lang="en-US" dirty="0"/>
          </a:p>
          <a:p>
            <a:r>
              <a:rPr lang="en-US" dirty="0"/>
              <a:t>V = IR</a:t>
            </a:r>
            <a:r>
              <a:rPr lang="en-US" baseline="0" dirty="0"/>
              <a:t> in triangle</a:t>
            </a:r>
          </a:p>
          <a:p>
            <a:endParaRPr lang="en-US" baseline="0" dirty="0"/>
          </a:p>
          <a:p>
            <a:r>
              <a:rPr lang="en-US" baseline="0" dirty="0"/>
              <a:t>P = IV in triangle for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2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Voltage drop over Series and Parallel</a:t>
            </a:r>
          </a:p>
          <a:p>
            <a:r>
              <a:rPr lang="en-US" baseline="0" dirty="0"/>
              <a:t>Calculate Power and show watts</a:t>
            </a:r>
          </a:p>
          <a:p>
            <a:r>
              <a:rPr lang="en-US" baseline="0" dirty="0"/>
              <a:t>Show a ¼ watt resistor getting burnt.</a:t>
            </a:r>
          </a:p>
          <a:p>
            <a:r>
              <a:rPr lang="en-US" baseline="0" dirty="0"/>
              <a:t>Show Current</a:t>
            </a:r>
          </a:p>
          <a:p>
            <a:endParaRPr lang="en-US" baseline="0" dirty="0"/>
          </a:p>
          <a:p>
            <a:r>
              <a:rPr lang="en-US" baseline="0" dirty="0"/>
              <a:t>- Show POT and reference in Series resistors</a:t>
            </a:r>
          </a:p>
          <a:p>
            <a:r>
              <a:rPr lang="en-US" baseline="0" dirty="0"/>
              <a:t>- Show how the </a:t>
            </a:r>
            <a:r>
              <a:rPr lang="en-US" baseline="0" dirty="0" err="1"/>
              <a:t>rc</a:t>
            </a:r>
            <a:r>
              <a:rPr lang="en-US" baseline="0" dirty="0"/>
              <a:t> circuit works on an Arduino.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811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NPN(most common,</a:t>
            </a:r>
            <a:r>
              <a:rPr lang="en-US" baseline="0" dirty="0"/>
              <a:t> bi-polar)</a:t>
            </a:r>
            <a:r>
              <a:rPr lang="en-US" dirty="0"/>
              <a:t>, PMP,</a:t>
            </a:r>
            <a:r>
              <a:rPr lang="en-US" baseline="0" dirty="0"/>
              <a:t> Photo, FET, MOSFET(high current switching, not as robust as NPN)</a:t>
            </a:r>
          </a:p>
          <a:p>
            <a:endParaRPr lang="en-US" baseline="0" dirty="0"/>
          </a:p>
          <a:p>
            <a:r>
              <a:rPr lang="en-US" baseline="0" dirty="0"/>
              <a:t>You can </a:t>
            </a:r>
            <a:r>
              <a:rPr lang="en-US" baseline="0" dirty="0" err="1"/>
              <a:t>bing</a:t>
            </a:r>
            <a:r>
              <a:rPr lang="en-US" baseline="0" dirty="0"/>
              <a:t> images to find the schematic symbol</a:t>
            </a:r>
          </a:p>
          <a:p>
            <a:endParaRPr lang="en-US" baseline="0" dirty="0"/>
          </a:p>
          <a:p>
            <a:r>
              <a:rPr lang="en-US" baseline="0" dirty="0"/>
              <a:t>Exceed 0.6 above ground triggers most.  </a:t>
            </a:r>
            <a:r>
              <a:rPr lang="en-US" baseline="0" dirty="0" err="1"/>
              <a:t>Ie</a:t>
            </a:r>
            <a:r>
              <a:rPr lang="en-US" baseline="0" dirty="0"/>
              <a:t> Gate Voltage</a:t>
            </a:r>
          </a:p>
          <a:p>
            <a:endParaRPr lang="en-US" baseline="0" dirty="0"/>
          </a:p>
          <a:p>
            <a:r>
              <a:rPr lang="en-US" baseline="0" dirty="0"/>
              <a:t>They have current, gain rating, which is a multiplier of the </a:t>
            </a:r>
            <a:r>
              <a:rPr lang="en-US" baseline="0" dirty="0" err="1"/>
              <a:t>imput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Hell Yeah!!! </a:t>
            </a:r>
          </a:p>
          <a:p>
            <a:endParaRPr lang="en-US" baseline="0" dirty="0"/>
          </a:p>
          <a:p>
            <a:r>
              <a:rPr lang="en-US" baseline="0" dirty="0"/>
              <a:t>How they are the “switches” that make everything work.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Single 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</a:t>
            </a:r>
            <a:r>
              <a:rPr lang="en-US" baseline="0" dirty="0" err="1"/>
              <a:t>astable</a:t>
            </a:r>
            <a:r>
              <a:rPr lang="en-US" baseline="0" dirty="0"/>
              <a:t> in </a:t>
            </a:r>
            <a:r>
              <a:rPr lang="en-US" baseline="0" dirty="0" err="1"/>
              <a:t>tinkercad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Show it for real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88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09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2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https://www.instructables.com/id/Flashing-LED-using-555-Timer/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18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27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0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5, 3v3, 1v8</a:t>
            </a:r>
          </a:p>
          <a:p>
            <a:endParaRPr lang="en-US" dirty="0"/>
          </a:p>
          <a:p>
            <a:r>
              <a:rPr lang="en-US" dirty="0"/>
              <a:t>How do you hook all of this together</a:t>
            </a:r>
            <a:r>
              <a:rPr lang="en-US" baseline="0" dirty="0"/>
              <a:t> and make it talk?</a:t>
            </a:r>
          </a:p>
          <a:p>
            <a:endParaRPr lang="en-US" baseline="0" dirty="0"/>
          </a:p>
          <a:p>
            <a:r>
              <a:rPr lang="en-US" baseline="0" dirty="0" err="1"/>
              <a:t>Firmata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5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54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16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5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21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https://www.midcenturyradios.com/schematic.html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</a:t>
            </a:r>
          </a:p>
          <a:p>
            <a:r>
              <a:rPr lang="en-US" dirty="0"/>
              <a:t>VCC = Voltage Common Collector.  From the earliest semiconductor days.  Could read V+, V-, </a:t>
            </a:r>
            <a:r>
              <a:rPr lang="en-US" dirty="0" err="1"/>
              <a:t>Vdd</a:t>
            </a:r>
            <a:r>
              <a:rPr lang="en-US" dirty="0"/>
              <a:t>(drain drain)</a:t>
            </a:r>
          </a:p>
          <a:p>
            <a:r>
              <a:rPr lang="en-US" dirty="0"/>
              <a:t>TX/RX = transmit/receive</a:t>
            </a:r>
          </a:p>
          <a:p>
            <a:r>
              <a:rPr lang="en-US" dirty="0"/>
              <a:t>D = Digital</a:t>
            </a:r>
          </a:p>
          <a:p>
            <a:r>
              <a:rPr lang="en-US" dirty="0"/>
              <a:t>A = Analog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0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3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68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  <a:p>
            <a:endParaRPr lang="en-US" dirty="0"/>
          </a:p>
          <a:p>
            <a:r>
              <a:rPr lang="en-US" dirty="0"/>
              <a:t>Benchtop: amazon </a:t>
            </a:r>
            <a:r>
              <a:rPr lang="en-US" dirty="0">
                <a:hlinkClick r:id="rId3"/>
              </a:rPr>
              <a:t>https://www.amazon.com/Switching-Regulated-temperature-protection-Alligator/dp/B07JQXQ8S5/ref=sr_1_3?keywords=benchtop+power+supplies&amp;qid=1562542434&amp;s=gateway&amp;sr=8-3</a:t>
            </a:r>
            <a:endParaRPr lang="en-US" dirty="0"/>
          </a:p>
          <a:p>
            <a:r>
              <a:rPr lang="en-US" dirty="0"/>
              <a:t>67.97</a:t>
            </a:r>
          </a:p>
          <a:p>
            <a:endParaRPr lang="en-US" dirty="0"/>
          </a:p>
          <a:p>
            <a:r>
              <a:rPr lang="en-US" dirty="0"/>
              <a:t>LED: amazon: </a:t>
            </a:r>
            <a:r>
              <a:rPr lang="en-US" dirty="0">
                <a:hlinkClick r:id="rId4"/>
              </a:rPr>
              <a:t>https://www.amazon.com/BMOUO-Universal-Regulated-Switching-Computer/dp/B01EWG6YT8/ref=sr_1_3?keywords=led+power+supplies&amp;qid=1562542641&amp;s=gateway&amp;sr=8-3</a:t>
            </a:r>
            <a:endParaRPr lang="en-US" dirty="0"/>
          </a:p>
          <a:p>
            <a:r>
              <a:rPr lang="en-US" dirty="0"/>
              <a:t>17.98</a:t>
            </a:r>
          </a:p>
          <a:p>
            <a:endParaRPr lang="en-US" dirty="0"/>
          </a:p>
          <a:p>
            <a:r>
              <a:rPr lang="en-US" dirty="0"/>
              <a:t>USB Power: </a:t>
            </a:r>
            <a:r>
              <a:rPr lang="en-US" dirty="0">
                <a:hlinkClick r:id="rId5"/>
              </a:rPr>
              <a:t>https://www.amazon.com/dp/B00P936188/ref=psdc_2407761011_t1_B00VH8ZW02</a:t>
            </a:r>
            <a:endParaRPr lang="en-US" dirty="0"/>
          </a:p>
          <a:p>
            <a:r>
              <a:rPr lang="en-US" dirty="0"/>
              <a:t>25.99</a:t>
            </a:r>
          </a:p>
          <a:p>
            <a:endParaRPr lang="en-US" dirty="0"/>
          </a:p>
          <a:p>
            <a:r>
              <a:rPr lang="en-US" dirty="0"/>
              <a:t>Adafruit </a:t>
            </a:r>
            <a:r>
              <a:rPr lang="en-US" dirty="0" err="1"/>
              <a:t>lipo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https://www.adafruit.com/product/2011</a:t>
            </a:r>
            <a:endParaRPr lang="en-US" dirty="0"/>
          </a:p>
          <a:p>
            <a:r>
              <a:rPr lang="en-US" dirty="0"/>
              <a:t>12.50   3.7v 2000mAh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29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8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262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92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93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5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18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47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588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570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8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66E3-29A9-874C-B80D-C4D9C846BBB6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0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utodesk.com/products/eagle/overview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ritzing.org/hom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hyperlink" Target="https://learn.sparkfun.com/tutorials/resistors/types-of-resistors" TargetMode="External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resistors/types-of-resistor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emf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svg"/><Relationship Id="rId34" Type="http://schemas.openxmlformats.org/officeDocument/2006/relationships/image" Target="../media/image35.png"/><Relationship Id="rId42" Type="http://schemas.openxmlformats.org/officeDocument/2006/relationships/image" Target="../media/image43.jpe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9" Type="http://schemas.openxmlformats.org/officeDocument/2006/relationships/image" Target="../media/image30.png"/><Relationship Id="rId11" Type="http://schemas.openxmlformats.org/officeDocument/2006/relationships/image" Target="../media/image12.jpe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jpeg"/><Relationship Id="rId53" Type="http://schemas.openxmlformats.org/officeDocument/2006/relationships/image" Target="../media/image54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emf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jpeg"/><Relationship Id="rId48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3" Type="http://schemas.openxmlformats.org/officeDocument/2006/relationships/image" Target="../media/image4.png"/><Relationship Id="rId12" Type="http://schemas.openxmlformats.org/officeDocument/2006/relationships/image" Target="../media/image13.emf"/><Relationship Id="rId17" Type="http://schemas.openxmlformats.org/officeDocument/2006/relationships/image" Target="../media/image18.jpe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jpe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jpeg"/><Relationship Id="rId54" Type="http://schemas.openxmlformats.org/officeDocument/2006/relationships/image" Target="../media/image5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5" Type="http://schemas.openxmlformats.org/officeDocument/2006/relationships/image" Target="../media/image16.png"/><Relationship Id="rId23" Type="http://schemas.openxmlformats.org/officeDocument/2006/relationships/image" Target="../media/image24.jpe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light-emitting-diodes-leds?_ga=2.210060693.1848029933.1563380958-867789850.156253353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4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rrestmim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i2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sparkfun.com/tutorials/light-emitting-diodes-leds" TargetMode="External"/><Relationship Id="rId13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learn.sparkfun.com/tutorials/capacitors" TargetMode="External"/><Relationship Id="rId12" Type="http://schemas.openxmlformats.org/officeDocument/2006/relationships/hyperlink" Target="https://www.youtube.com/watch?v=6Maq5IyHSuc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adafruit.com/breadboards-for-beginners?view=all" TargetMode="External"/><Relationship Id="rId11" Type="http://schemas.openxmlformats.org/officeDocument/2006/relationships/hyperlink" Target="https://www.hackster.io/pulcher/say-thanks-to-all-courteous-drivers-a2387a" TargetMode="External"/><Relationship Id="rId5" Type="http://schemas.openxmlformats.org/officeDocument/2006/relationships/hyperlink" Target="https://www.midcenturyradios.com/schematic.html" TargetMode="External"/><Relationship Id="rId15" Type="http://schemas.openxmlformats.org/officeDocument/2006/relationships/hyperlink" Target="https://learn.sparkfun.com/tutorials/resistors/all" TargetMode="External"/><Relationship Id="rId10" Type="http://schemas.openxmlformats.org/officeDocument/2006/relationships/hyperlink" Target="https://www.instructables.com/id/Flashing-LED-using-555-Timer/" TargetMode="External"/><Relationship Id="rId4" Type="http://schemas.openxmlformats.org/officeDocument/2006/relationships/hyperlink" Target="https://docs.google.com/file/d/0B5jcnBPSPWQyaTU1OW5NbVJQNW8/edit" TargetMode="External"/><Relationship Id="rId9" Type="http://schemas.openxmlformats.org/officeDocument/2006/relationships/hyperlink" Target="https://www.build-electronic-circuits.com/ohms-law/" TargetMode="External"/><Relationship Id="rId14" Type="http://schemas.openxmlformats.org/officeDocument/2006/relationships/hyperlink" Target="https://www.autodesk.com/products/eagle/overvie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621E-D4FA-4A86-8B71-CCA6E345A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63753" cy="1139574"/>
          </a:xfrm>
        </p:spPr>
        <p:txBody>
          <a:bodyPr/>
          <a:lstStyle/>
          <a:p>
            <a:r>
              <a:rPr lang="en-US" dirty="0"/>
              <a:t>Electronics for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5A8E9-DB8C-4C50-9162-1869CB498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382" y="2261937"/>
            <a:ext cx="8791575" cy="1655762"/>
          </a:xfrm>
        </p:spPr>
        <p:txBody>
          <a:bodyPr/>
          <a:lstStyle/>
          <a:p>
            <a:r>
              <a:rPr lang="en-US" dirty="0"/>
              <a:t>This isn’t magic and it doesn’t take a rocket scientist to understand this stuff.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52CC-CDF7-4086-968C-C2A66B91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01" y="3132870"/>
            <a:ext cx="1902117" cy="1908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34073F-6B52-4604-B660-1B7731260EBF}"/>
              </a:ext>
            </a:extLst>
          </p:cNvPr>
          <p:cNvSpPr/>
          <p:nvPr/>
        </p:nvSpPr>
        <p:spPr>
          <a:xfrm>
            <a:off x="2378925" y="3917699"/>
            <a:ext cx="82730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Harold Pulcher (MVP)</a:t>
            </a:r>
          </a:p>
          <a:p>
            <a:r>
              <a:rPr lang="nb-NO" sz="2800" dirty="0"/>
              <a:t>@haroldpulcher</a:t>
            </a:r>
          </a:p>
          <a:p>
            <a:r>
              <a:rPr lang="nb-NO" sz="2800" dirty="0"/>
              <a:t>pulcher@pulcher.biz</a:t>
            </a:r>
          </a:p>
          <a:p>
            <a:r>
              <a:rPr lang="nb-NO" sz="2800" dirty="0"/>
              <a:t>https://www.youtube.com/user/hpulcher</a:t>
            </a:r>
          </a:p>
          <a:p>
            <a:r>
              <a:rPr lang="nb-NO" sz="2800" dirty="0"/>
              <a:t>https://github.com/pulcher/electronics-for-programers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88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Breadboard</a:t>
            </a:r>
          </a:p>
        </p:txBody>
      </p:sp>
      <p:pic>
        <p:nvPicPr>
          <p:cNvPr id="4" name="Picture 3" descr="A wooden table&#10;&#10;Description automatically generated">
            <a:extLst>
              <a:ext uri="{FF2B5EF4-FFF2-40B4-BE49-F238E27FC236}">
                <a16:creationId xmlns:a16="http://schemas.microsoft.com/office/drawing/2014/main" id="{577B192C-73FC-4156-9B3A-F1DAF806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611" y="1160351"/>
            <a:ext cx="6069962" cy="4537297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960A009-7426-4FC4-8746-59E5446C5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7" r="17307"/>
          <a:stretch/>
        </p:blipFill>
        <p:spPr>
          <a:xfrm>
            <a:off x="3110872" y="961029"/>
            <a:ext cx="4663440" cy="5317856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E762341-8FD0-4E77-967C-4A0ABBE2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572081"/>
            <a:ext cx="9329223" cy="3731689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93056AB-00CD-418B-AD75-E049F7903D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78" t="10285" r="9684" b="11064"/>
          <a:stretch/>
        </p:blipFill>
        <p:spPr>
          <a:xfrm>
            <a:off x="2135341" y="961029"/>
            <a:ext cx="7344540" cy="57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67E09685-00A1-4A81-8744-E5F29374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30" y="2974367"/>
            <a:ext cx="3912670" cy="2936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Wire and Things to Cut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59F7D-359F-4C20-974D-CB716C3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7" y="1094874"/>
            <a:ext cx="3510808" cy="2634916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73A09E6-4960-43EB-AA61-A09E191F4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38" y="862607"/>
            <a:ext cx="4593864" cy="34477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C57D832-EE6F-4298-A73B-D145B9BB4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610" y="3591892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A08B19BB-E23B-4E24-A92F-130B78B5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89" y="1107056"/>
            <a:ext cx="9663243" cy="3943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Eagle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F3B6D-DC5F-47A2-9F29-F96A5EF92963}"/>
              </a:ext>
            </a:extLst>
          </p:cNvPr>
          <p:cNvSpPr/>
          <p:nvPr/>
        </p:nvSpPr>
        <p:spPr>
          <a:xfrm>
            <a:off x="1590173" y="5554246"/>
            <a:ext cx="9011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https://www.autodesk.com/products/eagle/overview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520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Fritzing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C4D4BB4-434D-47CD-8273-6CD80094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813" y="974035"/>
            <a:ext cx="6758374" cy="49099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DDF232-62D5-4868-A7A2-02DB5C13C21A}"/>
              </a:ext>
            </a:extLst>
          </p:cNvPr>
          <p:cNvSpPr/>
          <p:nvPr/>
        </p:nvSpPr>
        <p:spPr>
          <a:xfrm>
            <a:off x="3509880" y="5970930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4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2841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Resistanc</a:t>
            </a:r>
            <a:r>
              <a:rPr lang="en-US" baseline="0" dirty="0"/>
              <a:t>e is Futile</a:t>
            </a: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E666C6-D87B-436D-B263-0B627511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60" y="1019760"/>
            <a:ext cx="5466934" cy="54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5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The symbol</a:t>
            </a:r>
          </a:p>
        </p:txBody>
      </p:sp>
      <p:pic>
        <p:nvPicPr>
          <p:cNvPr id="4" name="Picture 3" descr="A picture containing gauge, device&#10;&#10;Description automatically generated">
            <a:extLst>
              <a:ext uri="{FF2B5EF4-FFF2-40B4-BE49-F238E27FC236}">
                <a16:creationId xmlns:a16="http://schemas.microsoft.com/office/drawing/2014/main" id="{5905C0F3-492C-4152-81C9-F4AC33FC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3" y="2091261"/>
            <a:ext cx="5079365" cy="14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C335F-2B7D-4250-A11C-915A0D582666}"/>
              </a:ext>
            </a:extLst>
          </p:cNvPr>
          <p:cNvSpPr txBox="1"/>
          <p:nvPr/>
        </p:nvSpPr>
        <p:spPr>
          <a:xfrm>
            <a:off x="3116803" y="4968408"/>
            <a:ext cx="5618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Ohm</a:t>
            </a:r>
          </a:p>
          <a:p>
            <a:r>
              <a:rPr lang="en-US" sz="4800" dirty="0"/>
              <a:t>Rated: Watt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B6708B7-3432-4988-8660-43870D5D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27" y="1889322"/>
            <a:ext cx="5053968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9D247-44FE-4694-850C-59279D1D5F10}"/>
              </a:ext>
            </a:extLst>
          </p:cNvPr>
          <p:cNvSpPr/>
          <p:nvPr/>
        </p:nvSpPr>
        <p:spPr>
          <a:xfrm>
            <a:off x="1750078" y="5965226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https://learn.sparkfun.com/tutorials/resistors/types-of-resistors</a:t>
            </a:r>
            <a:endParaRPr lang="en-US" sz="2800" dirty="0"/>
          </a:p>
        </p:txBody>
      </p:sp>
      <p:pic>
        <p:nvPicPr>
          <p:cNvPr id="6" name="Picture 5" descr="A picture containing sky, safety pin, needle&#10;&#10;Description automatically generated">
            <a:extLst>
              <a:ext uri="{FF2B5EF4-FFF2-40B4-BE49-F238E27FC236}">
                <a16:creationId xmlns:a16="http://schemas.microsoft.com/office/drawing/2014/main" id="{28A290F8-D587-4DA7-9DB5-56589180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15" y="1103724"/>
            <a:ext cx="2840249" cy="2192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78F65-8110-4740-AA0C-898A02F4D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74" y="4606975"/>
            <a:ext cx="5272253" cy="1485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9E9109-7A12-47E1-B7F8-C9E5EFA9D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063" y="1483305"/>
            <a:ext cx="3829584" cy="304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8CFF89-DD38-4EE2-9C91-2ACF0FCEF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271" y="1098825"/>
            <a:ext cx="3538912" cy="156222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FFDC9C3E-8055-49AA-9C4A-3F562C9AA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826" y="3681208"/>
            <a:ext cx="2432472" cy="2063566"/>
          </a:xfrm>
          <a:prstGeom prst="rect">
            <a:avLst/>
          </a:prstGeom>
        </p:spPr>
      </p:pic>
      <p:pic>
        <p:nvPicPr>
          <p:cNvPr id="18" name="Picture 17" descr="A close up of a knife&#10;&#10;Description automatically generated">
            <a:extLst>
              <a:ext uri="{FF2B5EF4-FFF2-40B4-BE49-F238E27FC236}">
                <a16:creationId xmlns:a16="http://schemas.microsoft.com/office/drawing/2014/main" id="{995DC903-FDDD-405E-A723-225D680BC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9549" y="2759650"/>
            <a:ext cx="2063567" cy="20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9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are all those Bands?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87645A-F4D7-40C9-BDFC-DD20D248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79" y="1019760"/>
            <a:ext cx="6645442" cy="5125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45223-207E-4040-99F3-3692B894EFE8}"/>
              </a:ext>
            </a:extLst>
          </p:cNvPr>
          <p:cNvSpPr/>
          <p:nvPr/>
        </p:nvSpPr>
        <p:spPr>
          <a:xfrm>
            <a:off x="1475215" y="6145234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https://learn.sparkfun.com/tutorials/resistors/types-of-resistors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734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D5C8-C350-4211-9ACD-514F4B78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to Resist!!!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DE392-DC05-47A1-8096-7D3FCABAED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1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Use all the capacity you 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099337"/>
            <a:ext cx="5358730" cy="189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D586F-C27E-48F2-8E46-28BCE0D9C909}"/>
              </a:ext>
            </a:extLst>
          </p:cNvPr>
          <p:cNvSpPr txBox="1"/>
          <p:nvPr/>
        </p:nvSpPr>
        <p:spPr>
          <a:xfrm>
            <a:off x="2883880" y="3668997"/>
            <a:ext cx="6424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Farad</a:t>
            </a:r>
          </a:p>
          <a:p>
            <a:r>
              <a:rPr lang="en-US" sz="4800" dirty="0"/>
              <a:t>Rated: Voltage</a:t>
            </a:r>
          </a:p>
        </p:txBody>
      </p:sp>
    </p:spTree>
    <p:extLst>
      <p:ext uri="{BB962C8B-B14F-4D97-AF65-F5344CB8AC3E}">
        <p14:creationId xmlns:p14="http://schemas.microsoft.com/office/powerpoint/2010/main" val="344492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0315" y="76339"/>
          <a:ext cx="11971421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20315" y="1699266"/>
          <a:ext cx="11971421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chemeClr val="tx1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8559" y="2511173"/>
            <a:ext cx="2002766" cy="393878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120315" y="4210495"/>
          <a:ext cx="11971421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1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9063" y="4293632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5746" y="4681930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0843" y="2256100"/>
            <a:ext cx="1551299" cy="561424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792" y="1803919"/>
            <a:ext cx="1941419" cy="460394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0982" y="4275220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94" y="2102447"/>
            <a:ext cx="1941419" cy="4482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951" y="5193726"/>
            <a:ext cx="1204718" cy="3907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397000" y="431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196" y="4283797"/>
            <a:ext cx="1039564" cy="3815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766" y="4742260"/>
            <a:ext cx="1130970" cy="46127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3563600" y="3924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5915" y="1811285"/>
            <a:ext cx="2138666" cy="319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642" y="4263550"/>
            <a:ext cx="1110362" cy="456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9264" y="4334761"/>
            <a:ext cx="750975" cy="321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8604" y="3173409"/>
            <a:ext cx="1569215" cy="9221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822" y="4237413"/>
            <a:ext cx="859263" cy="7353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49" y="4637385"/>
            <a:ext cx="730889" cy="46127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909" y="4809055"/>
            <a:ext cx="1786122" cy="271704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029120" y="5209301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8215" y="5088727"/>
            <a:ext cx="763660" cy="461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6F7D1C-9566-8B43-97F8-879B5592F34F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0264" y="91884"/>
            <a:ext cx="2265817" cy="1508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9FA3B-1361-B34B-8ADA-A2DD9B023512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4513"/>
            <a:ext cx="4275673" cy="121961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312" y="165487"/>
            <a:ext cx="3397151" cy="77987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2749" y="671062"/>
            <a:ext cx="2431589" cy="820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F089C-BF55-8546-AE23-D3D502ADC73C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6316" y="3088253"/>
            <a:ext cx="2194895" cy="508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AC18DD-C595-074C-BFFD-21BA9AAB915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98718" y="1802683"/>
            <a:ext cx="1758467" cy="4425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399FF4-AE36-4844-8D25-C9BB549444E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18" y="3561500"/>
            <a:ext cx="1941419" cy="58587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2ED706-62B7-2243-97AC-CB0106715AF3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1196" y="2159174"/>
            <a:ext cx="2059279" cy="108515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25974B-32E5-4B41-A98F-E34BB2C62FA6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1540" y="1777244"/>
            <a:ext cx="1758467" cy="4454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22AA8DD-1695-AE4D-8139-0668F38A4BE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510" y="3088253"/>
            <a:ext cx="1498929" cy="45467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92DBF4-1505-ED48-95CE-AEF1D479A3B8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679" y="2345412"/>
            <a:ext cx="963475" cy="78150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23C553C-F146-854F-91A3-CAEE111AC63E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371" y="3462325"/>
            <a:ext cx="2004636" cy="48941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C5AF33B-0E36-6649-87D3-72E4A457B194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149" y="2789852"/>
            <a:ext cx="2197100" cy="254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7336F90-F814-8141-8220-3A488A4081D6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936" y="3544622"/>
            <a:ext cx="2002766" cy="60083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399AAC7-DFF1-0444-9FED-14AD844CCD05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94" y="2548278"/>
            <a:ext cx="2295924" cy="9963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4817B25-1FAD-5F44-BDCF-5F98686ED15E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1201" y="5156531"/>
            <a:ext cx="1752938" cy="32566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45E21C4-2E39-674F-A5F8-6C26B07C5495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320" y="5526728"/>
            <a:ext cx="1682849" cy="77669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490DD07-80B9-024D-AAE4-C41264FB0DD3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1088" y="5620398"/>
            <a:ext cx="1162124" cy="43902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C14A3AC-4C57-3340-ABB0-32E178A2DF72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747" y="6303427"/>
            <a:ext cx="1158770" cy="40567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BDADE6B-AD2F-894F-AABB-ACA93593B19B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7001" y="6226616"/>
            <a:ext cx="1301163" cy="31374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513368BA-FE70-824D-ABAA-15858D627C18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563" y="6289173"/>
            <a:ext cx="1752938" cy="38888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B3619F7-C50A-5845-B2A1-846D826B0604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94" y="5782553"/>
            <a:ext cx="1241431" cy="206905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69673E-79D1-A746-87B7-9477375308B5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8710" y="5470890"/>
            <a:ext cx="1238215" cy="123821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068400E-A1C2-AE46-BCFB-1EAEA88DBC57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9605" y="6227702"/>
            <a:ext cx="1109466" cy="31939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6AAE60B-B902-CD49-9470-0237A7612080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8894" y="4985605"/>
            <a:ext cx="750179" cy="7767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B877897-42AF-C74D-8BF0-6AC8B47D1CE7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714" y="4650724"/>
            <a:ext cx="1736624" cy="32199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7F2F04C1-1150-F442-84D5-F3C041E3C549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212614" y="5616967"/>
            <a:ext cx="1485900" cy="14859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143447" y="5549998"/>
            <a:ext cx="981458" cy="48891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B266E19-AD97-EB45-A064-F993B993E1A4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205" y="5322768"/>
            <a:ext cx="1109057" cy="32135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96C6131-90B0-F540-BA96-34F63B98605A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053299" y="5702634"/>
            <a:ext cx="905147" cy="271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1B5CD-39E4-A441-9884-61E5F3DBBA57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34" y="6146809"/>
            <a:ext cx="1062502" cy="5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5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pic>
        <p:nvPicPr>
          <p:cNvPr id="4" name="Picture 3" descr="A picture containing battery, object&#10;&#10;Description automatically generated">
            <a:extLst>
              <a:ext uri="{FF2B5EF4-FFF2-40B4-BE49-F238E27FC236}">
                <a16:creationId xmlns:a16="http://schemas.microsoft.com/office/drawing/2014/main" id="{1193E833-008D-48FB-849C-2821000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00" y="992765"/>
            <a:ext cx="5474399" cy="365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A7C6B-1711-4E93-BE08-E0A0A465C6E9}"/>
              </a:ext>
            </a:extLst>
          </p:cNvPr>
          <p:cNvSpPr txBox="1"/>
          <p:nvPr/>
        </p:nvSpPr>
        <p:spPr>
          <a:xfrm>
            <a:off x="5007453" y="4644189"/>
            <a:ext cx="2177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Ceramic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Electrolytic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Oil Filled</a:t>
            </a:r>
          </a:p>
        </p:txBody>
      </p:sp>
    </p:spTree>
    <p:extLst>
      <p:ext uri="{BB962C8B-B14F-4D97-AF65-F5344CB8AC3E}">
        <p14:creationId xmlns:p14="http://schemas.microsoft.com/office/powerpoint/2010/main" val="629491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How are these used?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147463"/>
            <a:ext cx="5358730" cy="189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8D756-8E8B-4B73-BEB1-12FD36EA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35" y="4447130"/>
            <a:ext cx="5358730" cy="189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BE50-CB7E-45B7-9036-A2485DF0B40F}"/>
              </a:ext>
            </a:extLst>
          </p:cNvPr>
          <p:cNvSpPr txBox="1"/>
          <p:nvPr/>
        </p:nvSpPr>
        <p:spPr>
          <a:xfrm>
            <a:off x="1902995" y="3254242"/>
            <a:ext cx="8386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Capacitors are very small capacity versions of Batteries.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sorta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307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74546"/>
            <a:ext cx="9906000" cy="614111"/>
          </a:xfrm>
        </p:spPr>
        <p:txBody>
          <a:bodyPr/>
          <a:lstStyle/>
          <a:p>
            <a:r>
              <a:rPr lang="en-US" dirty="0"/>
              <a:t>Pull out the overhead, let’s see a demo</a:t>
            </a:r>
          </a:p>
        </p:txBody>
      </p:sp>
    </p:spTree>
    <p:extLst>
      <p:ext uri="{BB962C8B-B14F-4D97-AF65-F5344CB8AC3E}">
        <p14:creationId xmlns:p14="http://schemas.microsoft.com/office/powerpoint/2010/main" val="282078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8415"/>
            <a:ext cx="9906000" cy="662237"/>
          </a:xfrm>
        </p:spPr>
        <p:txBody>
          <a:bodyPr/>
          <a:lstStyle/>
          <a:p>
            <a:r>
              <a:rPr lang="en-US" dirty="0"/>
              <a:t>Diodes</a:t>
            </a:r>
            <a:r>
              <a:rPr lang="en-US" baseline="0" dirty="0"/>
              <a:t> and one-way streets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5258B48-D7F3-4B18-80D2-D6CA94B1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51" y="1194574"/>
            <a:ext cx="1384127" cy="113015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719C456-D98B-4446-A404-A2891C6B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63" y="1194574"/>
            <a:ext cx="4723809" cy="1701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8247-3747-4AF5-97BA-9DFB8D7BCFA9}"/>
              </a:ext>
            </a:extLst>
          </p:cNvPr>
          <p:cNvSpPr txBox="1"/>
          <p:nvPr/>
        </p:nvSpPr>
        <p:spPr>
          <a:xfrm>
            <a:off x="2613170" y="3748438"/>
            <a:ext cx="696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Rated on: Forward Current and Reverse Voltage</a:t>
            </a:r>
          </a:p>
        </p:txBody>
      </p:sp>
    </p:spTree>
    <p:extLst>
      <p:ext uri="{BB962C8B-B14F-4D97-AF65-F5344CB8AC3E}">
        <p14:creationId xmlns:p14="http://schemas.microsoft.com/office/powerpoint/2010/main" val="415540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668" y="1630028"/>
            <a:ext cx="7110663" cy="662237"/>
          </a:xfrm>
        </p:spPr>
        <p:txBody>
          <a:bodyPr/>
          <a:lstStyle/>
          <a:p>
            <a:r>
              <a:rPr lang="en-US" dirty="0"/>
              <a:t>I must see Blinky things now!!!!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687523B-EE11-442D-A0B2-9B20AE6DC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9" y="2558673"/>
            <a:ext cx="8255000" cy="306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99F0C3-BE55-4BE5-B1B0-92F3990FFA09}"/>
              </a:ext>
            </a:extLst>
          </p:cNvPr>
          <p:cNvSpPr/>
          <p:nvPr/>
        </p:nvSpPr>
        <p:spPr>
          <a:xfrm>
            <a:off x="1572126" y="5885781"/>
            <a:ext cx="9047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https://learn.sparkfun.com/tutorials/light-emitting-diodes-leds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55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8E7E1-4533-4541-8837-242EC41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electricity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BD6053B-78C4-48DA-BDE6-DA8E4EBC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89" y="2514600"/>
            <a:ext cx="1838325" cy="14859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5AA0BDF-2F71-46BE-A249-39BF673E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49" y="2514600"/>
            <a:ext cx="1838325" cy="1485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7DBC6-2A0A-492F-8570-F622EDC01FB0}"/>
              </a:ext>
            </a:extLst>
          </p:cNvPr>
          <p:cNvSpPr txBox="1"/>
          <p:nvPr/>
        </p:nvSpPr>
        <p:spPr>
          <a:xfrm>
            <a:off x="2233377" y="4127212"/>
            <a:ext cx="288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Voltage Triangle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E9146-66D7-43A4-9811-6E9108E522A3}"/>
              </a:ext>
            </a:extLst>
          </p:cNvPr>
          <p:cNvSpPr txBox="1"/>
          <p:nvPr/>
        </p:nvSpPr>
        <p:spPr>
          <a:xfrm>
            <a:off x="6524544" y="4127212"/>
            <a:ext cx="259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Power Triangle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83EAC6-B06E-4B52-B17E-023DD4F78FF0}"/>
              </a:ext>
            </a:extLst>
          </p:cNvPr>
          <p:cNvSpPr txBox="1"/>
          <p:nvPr/>
        </p:nvSpPr>
        <p:spPr>
          <a:xfrm>
            <a:off x="287041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R = Resistance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E49E6-646B-445B-8091-56D2B7BFB07E}"/>
              </a:ext>
            </a:extLst>
          </p:cNvPr>
          <p:cNvSpPr txBox="1"/>
          <p:nvPr/>
        </p:nvSpPr>
        <p:spPr>
          <a:xfrm>
            <a:off x="701487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P = Watts</a:t>
            </a:r>
          </a:p>
        </p:txBody>
      </p:sp>
    </p:spTree>
    <p:extLst>
      <p:ext uri="{BB962C8B-B14F-4D97-AF65-F5344CB8AC3E}">
        <p14:creationId xmlns:p14="http://schemas.microsoft.com/office/powerpoint/2010/main" val="610099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6887-1B7B-4BCC-AA84-C378C567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Smoke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F726-2DB5-49A1-BCA9-FEFDB3654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if this voltage thing really works!</a:t>
            </a:r>
          </a:p>
        </p:txBody>
      </p:sp>
    </p:spTree>
    <p:extLst>
      <p:ext uri="{BB962C8B-B14F-4D97-AF65-F5344CB8AC3E}">
        <p14:creationId xmlns:p14="http://schemas.microsoft.com/office/powerpoint/2010/main" val="1763057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192-664C-43F8-92DF-7E02BD6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31" y="167942"/>
            <a:ext cx="9348537" cy="710363"/>
          </a:xfrm>
        </p:spPr>
        <p:txBody>
          <a:bodyPr/>
          <a:lstStyle/>
          <a:p>
            <a:r>
              <a:rPr lang="en-US" dirty="0"/>
              <a:t>Do we still</a:t>
            </a:r>
            <a:r>
              <a:rPr lang="en-US" baseline="0" dirty="0"/>
              <a:t> Need Transistors?</a:t>
            </a:r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AA63D37-FD29-4D18-B1D7-F0AC03286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681" y="1258472"/>
            <a:ext cx="6120635" cy="270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071257-FCC8-4D33-8251-1B4A8FFF35F9}"/>
              </a:ext>
            </a:extLst>
          </p:cNvPr>
          <p:cNvSpPr txBox="1"/>
          <p:nvPr/>
        </p:nvSpPr>
        <p:spPr>
          <a:xfrm>
            <a:off x="2180875" y="4276089"/>
            <a:ext cx="7830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Rated on: Forward Current, Reverse Voltage, and a couple more things….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9EED4-C488-40E7-A054-AAAF5E0AC65C}"/>
              </a:ext>
            </a:extLst>
          </p:cNvPr>
          <p:cNvSpPr txBox="1"/>
          <p:nvPr/>
        </p:nvSpPr>
        <p:spPr>
          <a:xfrm>
            <a:off x="4513845" y="6062395"/>
            <a:ext cx="3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Seems familiar doesn’t it?</a:t>
            </a:r>
          </a:p>
        </p:txBody>
      </p:sp>
    </p:spTree>
    <p:extLst>
      <p:ext uri="{BB962C8B-B14F-4D97-AF65-F5344CB8AC3E}">
        <p14:creationId xmlns:p14="http://schemas.microsoft.com/office/powerpoint/2010/main" val="3640454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please show me the transistors doing their thing…..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65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Let get digital Baby!!!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D70A73-28AC-4363-B23C-33DCA7D6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15" y="1404644"/>
            <a:ext cx="8238369" cy="48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How I got my Start…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7EAEA-1225-4BAF-A01F-A3646F7F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1123692"/>
            <a:ext cx="6887536" cy="369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84D972-2812-4529-A199-B5A092B2830A}"/>
              </a:ext>
            </a:extLst>
          </p:cNvPr>
          <p:cNvSpPr/>
          <p:nvPr/>
        </p:nvSpPr>
        <p:spPr>
          <a:xfrm>
            <a:off x="2772241" y="5026422"/>
            <a:ext cx="6533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https://www.forrestmims.com/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7673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My first digital circuit</a:t>
            </a:r>
          </a:p>
        </p:txBody>
      </p:sp>
      <p:pic>
        <p:nvPicPr>
          <p:cNvPr id="4" name="Picture 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1591912-CD9D-4E0D-BE41-1FE92978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49" y="898911"/>
            <a:ext cx="4750707" cy="2619875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46C21DF4-F6C1-48D7-AC69-E2283636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44" y="952914"/>
            <a:ext cx="3585411" cy="2689058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C5E308-68B6-4A42-8392-B267EAAC5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920" y="4023361"/>
            <a:ext cx="4191799" cy="261987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69B91-D3A4-41E5-BB09-EAD451B6A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028" y="3765158"/>
            <a:ext cx="4319817" cy="28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0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the buss comes in, Everyone Rides!!!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2F552-7301-43FA-9D81-860B8D84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75" y="1138953"/>
            <a:ext cx="4270450" cy="14094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F2CE3-9D55-425C-84BD-DD9D813A6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7" y="2721768"/>
            <a:ext cx="5779544" cy="33389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1F556-0515-40E8-BE4D-CC4EF83DC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58" y="2721768"/>
            <a:ext cx="5558092" cy="3338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A99FF-F675-4D81-AEC8-B859DD16E4C6}"/>
              </a:ext>
            </a:extLst>
          </p:cNvPr>
          <p:cNvSpPr txBox="1"/>
          <p:nvPr/>
        </p:nvSpPr>
        <p:spPr>
          <a:xfrm>
            <a:off x="2508397" y="1489749"/>
            <a:ext cx="139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14911-2FA2-4D6B-BA26-9E334F96313D}"/>
              </a:ext>
            </a:extLst>
          </p:cNvPr>
          <p:cNvSpPr txBox="1"/>
          <p:nvPr/>
        </p:nvSpPr>
        <p:spPr>
          <a:xfrm>
            <a:off x="2761223" y="6012588"/>
            <a:ext cx="890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4FC13-D008-4032-8249-75F0AA605868}"/>
              </a:ext>
            </a:extLst>
          </p:cNvPr>
          <p:cNvSpPr txBox="1"/>
          <p:nvPr/>
        </p:nvSpPr>
        <p:spPr>
          <a:xfrm>
            <a:off x="8578900" y="6036651"/>
            <a:ext cx="89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3424997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How does this relate to the other stuff?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C9C8B6-A07A-4BE9-A14C-AA580EED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93" y="1100438"/>
            <a:ext cx="9131614" cy="465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E6A47-5490-44FA-AF6E-79BBC564A64F}"/>
              </a:ext>
            </a:extLst>
          </p:cNvPr>
          <p:cNvSpPr/>
          <p:nvPr/>
        </p:nvSpPr>
        <p:spPr>
          <a:xfrm>
            <a:off x="1963152" y="5892383"/>
            <a:ext cx="8265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https://learn.sparkfun.com/tutorials/i2c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1117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9FB8-E4B4-424B-A549-1AC16C3A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Voltage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5A3A-45F0-4211-94BA-071CEA9F1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7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know all of this……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033A-1026-4EA3-A3F0-0242B5750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use it all at once!!!</a:t>
            </a:r>
          </a:p>
        </p:txBody>
      </p:sp>
    </p:spTree>
    <p:extLst>
      <p:ext uri="{BB962C8B-B14F-4D97-AF65-F5344CB8AC3E}">
        <p14:creationId xmlns:p14="http://schemas.microsoft.com/office/powerpoint/2010/main" val="786458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6510673" cy="614111"/>
          </a:xfrm>
        </p:spPr>
        <p:txBody>
          <a:bodyPr/>
          <a:lstStyle/>
          <a:p>
            <a:r>
              <a:rPr lang="en-US" dirty="0"/>
              <a:t>What’s in the black box….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2BAAC1C3-81DC-47FF-9794-49E51033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4" y="893088"/>
            <a:ext cx="9959720" cy="56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2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10108116" cy="614111"/>
          </a:xfrm>
        </p:spPr>
        <p:txBody>
          <a:bodyPr>
            <a:normAutofit fontScale="90000"/>
          </a:bodyPr>
          <a:lstStyle/>
          <a:p>
            <a:r>
              <a:rPr lang="en-US" dirty="0"/>
              <a:t>Huh? I don’t see any of the parts we talked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2653A-A02B-4892-B641-4EFEDC7B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16" y="962527"/>
            <a:ext cx="7499684" cy="56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467852"/>
            <a:ext cx="9906000" cy="52939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6000" dirty="0"/>
              <a:t>I challenge you to Find a Kit, burn some stuff up, try some things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CF8ED-85AD-4D0D-B9EF-A2F12276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42022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61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14E5-E6C4-4B64-A3E9-2A1A85FD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196"/>
            <a:ext cx="9906000" cy="626142"/>
          </a:xfrm>
        </p:spPr>
        <p:txBody>
          <a:bodyPr/>
          <a:lstStyle/>
          <a:p>
            <a:r>
              <a:rPr lang="en-US" dirty="0"/>
              <a:t>Links of Doom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890338"/>
            <a:ext cx="9906000" cy="5703466"/>
          </a:xfrm>
        </p:spPr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https://www.midcenturyradios.com/schematic.html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https://learn.adafruit.com/breadboards-for-beginners?view=all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https://learn.sparkfun.com/tutorials/capacitors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8"/>
              </a:rPr>
              <a:t>https://learn.sparkfun.com/tutorials/light-emitting-diodes-leds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9"/>
              </a:rPr>
              <a:t>https://www.build-electronic-circuits.com/ohms-law/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0"/>
              </a:rPr>
              <a:t>https://www.instructables.com/id/Flashing-LED-using-555-Timer/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1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2"/>
              </a:rPr>
              <a:t>https://www.youtube.com/watch?v=6Maq5IyHSuc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3"/>
              </a:rPr>
              <a:t>http://fritzing.org/home/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4"/>
              </a:rPr>
              <a:t>https://www.autodesk.com/products/eagle/overview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5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30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What do all these</a:t>
            </a:r>
            <a:r>
              <a:rPr lang="en-US" baseline="0" dirty="0"/>
              <a:t> Hieroglyphics mean?</a:t>
            </a:r>
            <a:endParaRPr lang="en-US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15DC26F-EA23-4189-AAC3-BB003DD5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48" y="1054422"/>
            <a:ext cx="8604323" cy="52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50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A less complex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0346A-F642-4E91-A966-1FEBEADB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39" y="1270618"/>
            <a:ext cx="9375522" cy="49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>
            <a:normAutofit/>
          </a:bodyPr>
          <a:lstStyle/>
          <a:p>
            <a:r>
              <a:rPr lang="en-US" dirty="0"/>
              <a:t>We don’t need Lines….Or do we?</a:t>
            </a:r>
          </a:p>
        </p:txBody>
      </p:sp>
      <p:pic>
        <p:nvPicPr>
          <p:cNvPr id="7" name="Picture 6" descr="node junction example">
            <a:extLst>
              <a:ext uri="{FF2B5EF4-FFF2-40B4-BE49-F238E27FC236}">
                <a16:creationId xmlns:a16="http://schemas.microsoft.com/office/drawing/2014/main" id="{13330460-A249-483E-B5F1-F29741CC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68" y="4015094"/>
            <a:ext cx="4449127" cy="264829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2C318D9-A2A8-4AA1-BA79-B1B01167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00" y="898658"/>
            <a:ext cx="6389907" cy="34740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53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3019926" cy="611052"/>
          </a:xfrm>
        </p:spPr>
        <p:txBody>
          <a:bodyPr/>
          <a:lstStyle/>
          <a:p>
            <a:r>
              <a:rPr lang="en-US" dirty="0"/>
              <a:t>Basic tools</a:t>
            </a:r>
          </a:p>
        </p:txBody>
      </p:sp>
    </p:spTree>
    <p:extLst>
      <p:ext uri="{BB962C8B-B14F-4D97-AF65-F5344CB8AC3E}">
        <p14:creationId xmlns:p14="http://schemas.microsoft.com/office/powerpoint/2010/main" val="246833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MultiMeter</a:t>
            </a:r>
            <a:r>
              <a:rPr lang="en-US" dirty="0"/>
              <a:t> - DMM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138C4D-7A97-4F4A-88A6-EE73F89F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51" y="1086331"/>
            <a:ext cx="4105602" cy="4105602"/>
          </a:xfrm>
          <a:prstGeom prst="rect">
            <a:avLst/>
          </a:prstGeom>
        </p:spPr>
      </p:pic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47" y="1086331"/>
            <a:ext cx="4105602" cy="4105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99BF0-A03E-4BFE-9022-05F50AA1D9B9}"/>
              </a:ext>
            </a:extLst>
          </p:cNvPr>
          <p:cNvSpPr txBox="1"/>
          <p:nvPr/>
        </p:nvSpPr>
        <p:spPr>
          <a:xfrm>
            <a:off x="3053166" y="5749871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91.75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26824-A397-470A-98E8-920D4AA3D6D0}"/>
              </a:ext>
            </a:extLst>
          </p:cNvPr>
          <p:cNvSpPr txBox="1"/>
          <p:nvPr/>
        </p:nvSpPr>
        <p:spPr>
          <a:xfrm>
            <a:off x="7709840" y="5587003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6.39</a:t>
            </a:r>
          </a:p>
        </p:txBody>
      </p:sp>
    </p:spTree>
    <p:extLst>
      <p:ext uri="{BB962C8B-B14F-4D97-AF65-F5344CB8AC3E}">
        <p14:creationId xmlns:p14="http://schemas.microsoft.com/office/powerpoint/2010/main" val="280933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Power Source</a:t>
            </a:r>
          </a:p>
        </p:txBody>
      </p:sp>
      <p:pic>
        <p:nvPicPr>
          <p:cNvPr id="4" name="Picture 3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7A1A5A2A-E349-48F5-8923-A1EC890A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34" y="961029"/>
            <a:ext cx="4079929" cy="4079929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93E183F5-91F0-4C53-94E4-CB05F4FFC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55" y="721545"/>
            <a:ext cx="2578853" cy="2578853"/>
          </a:xfrm>
          <a:prstGeom prst="rect">
            <a:avLst/>
          </a:prstGeom>
        </p:spPr>
      </p:pic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720F58C0-8011-46A2-B328-E1EA965F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47" y="3797084"/>
            <a:ext cx="2293017" cy="2866271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800BBBC8-7F44-4DE5-9666-BA08A0DFA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081" y="2809067"/>
            <a:ext cx="4062582" cy="30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106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17607</TotalTime>
  <Words>3357</Words>
  <Application>Microsoft Office PowerPoint</Application>
  <PresentationFormat>Widescreen</PresentationFormat>
  <Paragraphs>796</Paragraphs>
  <Slides>38</Slides>
  <Notes>38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Tw Cen MT</vt:lpstr>
      <vt:lpstr>Circuit</vt:lpstr>
      <vt:lpstr>Office Theme</vt:lpstr>
      <vt:lpstr>Electronics for programmers</vt:lpstr>
      <vt:lpstr>PowerPoint Presentation</vt:lpstr>
      <vt:lpstr>How I got my Start…</vt:lpstr>
      <vt:lpstr>What do all these Hieroglyphics mean?</vt:lpstr>
      <vt:lpstr>A less complex example</vt:lpstr>
      <vt:lpstr>We don’t need Lines….Or do we?</vt:lpstr>
      <vt:lpstr>Basic tools</vt:lpstr>
      <vt:lpstr>Digital MultiMeter - DMM</vt:lpstr>
      <vt:lpstr>Power Source</vt:lpstr>
      <vt:lpstr>Breadboard</vt:lpstr>
      <vt:lpstr>Wire and Things to Cut Wires</vt:lpstr>
      <vt:lpstr>Eagle</vt:lpstr>
      <vt:lpstr>Fritzing</vt:lpstr>
      <vt:lpstr>Resistance is Futile</vt:lpstr>
      <vt:lpstr>The symbol</vt:lpstr>
      <vt:lpstr>What Do They look like?</vt:lpstr>
      <vt:lpstr>What are all those Bands?</vt:lpstr>
      <vt:lpstr>Prepare to Resist!!!</vt:lpstr>
      <vt:lpstr>Use all the capacity you can</vt:lpstr>
      <vt:lpstr>What do they look like?</vt:lpstr>
      <vt:lpstr>How are these used?</vt:lpstr>
      <vt:lpstr>Pull out the overhead, let’s see a demo</vt:lpstr>
      <vt:lpstr>Diodes and one-way streets</vt:lpstr>
      <vt:lpstr>I must see Blinky things now!!!!</vt:lpstr>
      <vt:lpstr>What is electricity</vt:lpstr>
      <vt:lpstr>Magic Smoke Time</vt:lpstr>
      <vt:lpstr>Do we still Need Transistors?</vt:lpstr>
      <vt:lpstr>Ok, please show me the transistors doing their thing…..</vt:lpstr>
      <vt:lpstr>Let get digital Baby!!!</vt:lpstr>
      <vt:lpstr>My first digital circuit</vt:lpstr>
      <vt:lpstr>When the buss comes in, Everyone Rides!!!</vt:lpstr>
      <vt:lpstr>How does this relate to the other stuff?</vt:lpstr>
      <vt:lpstr>Back to the Voltage</vt:lpstr>
      <vt:lpstr>Now that we know all of this……</vt:lpstr>
      <vt:lpstr>What’s in the black box….</vt:lpstr>
      <vt:lpstr>Huh? I don’t see any of the parts we talked about?</vt:lpstr>
      <vt:lpstr>PowerPoint Presentation</vt:lpstr>
      <vt:lpstr>Links of Doom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Harold Pulcher</dc:creator>
  <cp:lastModifiedBy>Harold Pulcher</cp:lastModifiedBy>
  <cp:revision>37</cp:revision>
  <dcterms:created xsi:type="dcterms:W3CDTF">2019-06-27T15:41:22Z</dcterms:created>
  <dcterms:modified xsi:type="dcterms:W3CDTF">2019-07-19T03:20:15Z</dcterms:modified>
</cp:coreProperties>
</file>